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1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4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31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6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51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7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63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9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9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20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49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8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0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1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Невидимая рука рынка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Реферат по экономической теории</a:t>
            </a:r>
          </a:p>
          <a:p>
            <a:r>
              <a:rPr lang="ru-RU" dirty="0" smtClean="0"/>
              <a:t>Карпенко М.В.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12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7670" y="750491"/>
            <a:ext cx="4757671" cy="5405610"/>
          </a:xfrm>
        </p:spPr>
        <p:txBody>
          <a:bodyPr>
            <a:noAutofit/>
          </a:bodyPr>
          <a:lstStyle/>
          <a:p>
            <a:r>
              <a:rPr lang="ru-RU" sz="6000" dirty="0" smtClean="0"/>
              <a:t>3. Она помогает только если имеет достаточно информации</a:t>
            </a:r>
            <a:endParaRPr lang="ru-RU" sz="6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750491"/>
            <a:ext cx="5344732" cy="53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2371" y="698797"/>
            <a:ext cx="4899336" cy="5689124"/>
          </a:xfrm>
        </p:spPr>
        <p:txBody>
          <a:bodyPr>
            <a:normAutofit/>
          </a:bodyPr>
          <a:lstStyle/>
          <a:p>
            <a:r>
              <a:rPr lang="ru-RU" dirty="0" smtClean="0"/>
              <a:t>«Невидимая рука рынка»  работает настолько автоматически, что большинство людей не задумывается об этом.</a:t>
            </a:r>
            <a:endParaRPr lang="ru-RU" dirty="0"/>
          </a:p>
        </p:txBody>
      </p:sp>
      <p:pic>
        <p:nvPicPr>
          <p:cNvPr id="2050" name="Picture 2" descr="Автоматическое получение текстов. Качественно и быстро. - Блог Gogetli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19" y="698797"/>
            <a:ext cx="5730070" cy="48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9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2" y="647282"/>
            <a:ext cx="5517522" cy="5302758"/>
          </a:xfrm>
        </p:spPr>
        <p:txBody>
          <a:bodyPr>
            <a:noAutofit/>
          </a:bodyPr>
          <a:lstStyle/>
          <a:p>
            <a:r>
              <a:rPr lang="ru-RU" sz="6000" dirty="0" smtClean="0"/>
              <a:t>Доступность огромного разнообразия товаров тоже принимается как должное</a:t>
            </a:r>
            <a:endParaRPr lang="ru-RU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0710" b="2333"/>
          <a:stretch/>
        </p:blipFill>
        <p:spPr>
          <a:xfrm>
            <a:off x="7131676" y="927279"/>
            <a:ext cx="4048257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2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2554" y="827585"/>
            <a:ext cx="5311460" cy="3100471"/>
          </a:xfrm>
        </p:spPr>
        <p:txBody>
          <a:bodyPr>
            <a:normAutofit/>
          </a:bodyPr>
          <a:lstStyle/>
          <a:p>
            <a:r>
              <a:rPr lang="ru-RU" dirty="0" smtClean="0"/>
              <a:t>Невидимая рука создает порядок, гармонию  и разнообразие</a:t>
            </a:r>
            <a:endParaRPr lang="ru-RU" dirty="0"/>
          </a:p>
        </p:txBody>
      </p:sp>
      <p:pic>
        <p:nvPicPr>
          <p:cNvPr id="3074" name="Picture 2" descr="Порядок в жизни - направление Дистанции - Психологос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7279" l="2451" r="985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6" y="-136508"/>
            <a:ext cx="4800600" cy="345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гармония векторные изображения, графика и иллюстрации - 123RF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889" y1="32889" x2="46222" y2="15778"/>
                        <a14:foregroundMark x1="55556" y1="32000" x2="53778" y2="1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95" y="250735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Иллюстрация вектора мясных продуктов Иллюстрация вектора - иллюстрации  насчитывающей мясных, вектора: 7145695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1" b="92857" l="8250" r="90000">
                        <a14:foregroundMark x1="44500" y1="75000" x2="88625" y2="73661"/>
                        <a14:foregroundMark x1="24625" y1="35268" x2="42875" y2="65625"/>
                        <a14:foregroundMark x1="11500" y1="68304" x2="41125" y2="66071"/>
                        <a14:foregroundMark x1="23875" y1="47098" x2="25625" y2="66518"/>
                        <a14:foregroundMark x1="39750" y1="46429" x2="42750" y2="57589"/>
                        <a14:foregroundMark x1="22625" y1="47098" x2="21125" y2="58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65" y="3092413"/>
            <a:ext cx="6427628" cy="35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5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9796" y="711675"/>
            <a:ext cx="9601196" cy="16966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Процесс идет столь подспудно, что мало кто понимает его суть и лишь немногие воздают ему должное</a:t>
            </a:r>
            <a:endParaRPr lang="ru-RU" dirty="0"/>
          </a:p>
        </p:txBody>
      </p:sp>
      <p:pic>
        <p:nvPicPr>
          <p:cNvPr id="4098" name="Picture 2" descr="Непонимание, жестяная железа - понятие связи Иллюстрация вектора -  иллюстрации насчитывающей железа, связи: 1612503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96" y="2555490"/>
            <a:ext cx="5369461" cy="35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Недопонимание иконки черного вектора. Недопонимание плоской иллюстрации,  знак — Векторное изображение © iconsgraph #2322662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t="25746" r="27221" b="31777"/>
          <a:stretch/>
        </p:blipFill>
        <p:spPr bwMode="auto">
          <a:xfrm>
            <a:off x="7089919" y="2551494"/>
            <a:ext cx="387107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5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792" y="425004"/>
            <a:ext cx="10947041" cy="1983346"/>
          </a:xfrm>
        </p:spPr>
        <p:txBody>
          <a:bodyPr>
            <a:noAutofit/>
          </a:bodyPr>
          <a:lstStyle/>
          <a:p>
            <a:r>
              <a:rPr lang="ru-RU" sz="4800" dirty="0" smtClean="0"/>
              <a:t>Тем не менее, он является решающим для экономического благосостояния общества</a:t>
            </a:r>
            <a:endParaRPr lang="ru-RU" sz="4800" dirty="0"/>
          </a:p>
        </p:txBody>
      </p:sp>
      <p:pic>
        <p:nvPicPr>
          <p:cNvPr id="5122" name="Picture 2" descr="Неопределенность белорусской экономи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77" y="2167050"/>
            <a:ext cx="8422270" cy="39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99" y="1147444"/>
            <a:ext cx="3734874" cy="48534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5582" y="695687"/>
            <a:ext cx="6241816" cy="2134377"/>
          </a:xfrm>
        </p:spPr>
        <p:txBody>
          <a:bodyPr>
            <a:noAutofit/>
          </a:bodyPr>
          <a:lstStyle/>
          <a:p>
            <a:r>
              <a:rPr lang="ru-RU" sz="4400" dirty="0" smtClean="0"/>
              <a:t>Впервые термин «невидимая рука рынка» применил Адам Смит</a:t>
            </a:r>
            <a:endParaRPr lang="ru-RU" sz="4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60" y="2830064"/>
            <a:ext cx="5633436" cy="31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3944" y="759854"/>
            <a:ext cx="11037194" cy="152614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Принцип невидимой руки был открыт для того, чтобы объяснить загадочные процессы, происходящие на рынке.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377" y="2524260"/>
            <a:ext cx="7175679" cy="35878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89" y="2717441"/>
            <a:ext cx="2985217" cy="29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326" y="798490"/>
            <a:ext cx="11127347" cy="1500388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Поведение продавцов и покупателей могут определять не только их желания, но и  третья сторона</a:t>
            </a:r>
            <a:endParaRPr lang="ru-RU" sz="3600" dirty="0"/>
          </a:p>
        </p:txBody>
      </p:sp>
      <p:pic>
        <p:nvPicPr>
          <p:cNvPr id="1026" name="Picture 2" descr="Права покупателя и продавца: разбираемся в тонкостях законодательст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74" y="2562136"/>
            <a:ext cx="3045317" cy="206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ловки продавцов и покупателей. Полезно знать: grimnir74 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07" y="2562136"/>
            <a:ext cx="3218690" cy="33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3" b="98500" l="10000" r="96333">
                        <a14:foregroundMark x1="71444" y1="6500" x2="71444" y2="6500"/>
                        <a14:foregroundMark x1="26000" y1="6333" x2="26000" y2="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0773" y="2571162"/>
            <a:ext cx="4368353" cy="29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88" y="2508913"/>
            <a:ext cx="5030812" cy="37995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Рука рынка представляет собой идею, заложенную в основу конкретного рынка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6750">
                        <a14:foregroundMark x1="62000" y1="37968" x2="62000" y2="37968"/>
                        <a14:foregroundMark x1="60000" y1="43672" x2="60000" y2="43672"/>
                        <a14:foregroundMark x1="68375" y1="75223" x2="71750" y2="54724"/>
                        <a14:foregroundMark x1="37625" y1="18717" x2="30875" y2="11586"/>
                        <a14:foregroundMark x1="42125" y1="18360" x2="41250" y2="8378"/>
                        <a14:foregroundMark x1="30250" y1="27629" x2="25250" y2="27986"/>
                        <a14:foregroundMark x1="67000" y1="75936" x2="64750" y2="85561"/>
                        <a14:foregroundMark x1="64000" y1="87166" x2="64000" y2="87166"/>
                        <a14:foregroundMark x1="68375" y1="91622" x2="61375" y2="82353"/>
                        <a14:foregroundMark x1="71000" y1="92335" x2="71000" y2="92335"/>
                        <a14:foregroundMark x1="60625" y1="85205" x2="69875" y2="94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1596" y="2526632"/>
            <a:ext cx="4290404" cy="30086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7" b="91000" l="10000" r="93750">
                        <a14:foregroundMark x1="20125" y1="80667" x2="25750" y2="67167"/>
                        <a14:foregroundMark x1="51500" y1="64333" x2="45125" y2="82500"/>
                        <a14:foregroundMark x1="77875" y1="66167" x2="71125" y2="83167"/>
                        <a14:foregroundMark x1="73125" y1="42167" x2="73000" y2="48000"/>
                        <a14:foregroundMark x1="67125" y1="33500" x2="67125" y2="33500"/>
                        <a14:foregroundMark x1="39000" y1="33000" x2="38375" y2="36833"/>
                        <a14:foregroundMark x1="38000" y1="37333" x2="36375" y2="39667"/>
                        <a14:foregroundMark x1="36500" y1="40167" x2="36625" y2="40333"/>
                        <a14:foregroundMark x1="38875" y1="32833" x2="37000" y2="31333"/>
                        <a14:foregroundMark x1="36250" y1="32000" x2="35125" y2="33500"/>
                        <a14:foregroundMark x1="35000" y1="34167" x2="35625" y2="34833"/>
                        <a14:foregroundMark x1="36625" y1="43333" x2="36625" y2="43333"/>
                        <a14:foregroundMark x1="41125" y1="43333" x2="41000" y2="48833"/>
                        <a14:foregroundMark x1="40875" y1="51000" x2="40875" y2="51000"/>
                        <a14:foregroundMark x1="46625" y1="51833" x2="39125" y2="54333"/>
                        <a14:foregroundMark x1="46500" y1="42000" x2="46375" y2="47167"/>
                        <a14:foregroundMark x1="46375" y1="48333" x2="47750" y2="47333"/>
                        <a14:foregroundMark x1="64500" y1="44833" x2="64500" y2="44833"/>
                        <a14:foregroundMark x1="30500" y1="42333" x2="30125" y2="48500"/>
                        <a14:foregroundMark x1="30125" y1="50500" x2="30125" y2="50500"/>
                        <a14:foregroundMark x1="32375" y1="54000" x2="28375" y2="55333"/>
                        <a14:foregroundMark x1="28125" y1="55333" x2="24500" y2="58500"/>
                        <a14:foregroundMark x1="21250" y1="53833" x2="21250" y2="52833"/>
                        <a14:foregroundMark x1="21500" y1="52500" x2="23000" y2="52500"/>
                        <a14:foregroundMark x1="23000" y1="52833" x2="23000" y2="54667"/>
                        <a14:foregroundMark x1="22625" y1="54833" x2="21625" y2="56500"/>
                        <a14:foregroundMark x1="21875" y1="56500" x2="22250" y2="56833"/>
                        <a14:foregroundMark x1="22000" y1="57833" x2="22000" y2="57833"/>
                        <a14:foregroundMark x1="36875" y1="65000" x2="36875" y2="65000"/>
                        <a14:foregroundMark x1="37125" y1="63333" x2="36875" y2="61167"/>
                        <a14:foregroundMark x1="37250" y1="61000" x2="39000" y2="57167"/>
                        <a14:foregroundMark x1="38625" y1="56833" x2="36125" y2="56000"/>
                        <a14:foregroundMark x1="35750" y1="57000" x2="35625" y2="58000"/>
                        <a14:foregroundMark x1="64875" y1="64000" x2="64875" y2="64000"/>
                        <a14:foregroundMark x1="66750" y1="45833" x2="66750" y2="45833"/>
                        <a14:foregroundMark x1="60375" y1="52333" x2="60375" y2="52333"/>
                        <a14:foregroundMark x1="73000" y1="52833" x2="73000" y2="52833"/>
                        <a14:foregroundMark x1="54125" y1="52333" x2="60750" y2="54500"/>
                        <a14:foregroundMark x1="70125" y1="54833" x2="73875" y2="56167"/>
                        <a14:foregroundMark x1="74000" y1="56500" x2="75625" y2="59333"/>
                        <a14:foregroundMark x1="65125" y1="56667" x2="64875" y2="62333"/>
                        <a14:foregroundMark x1="59250" y1="45333" x2="59125" y2="43833"/>
                        <a14:foregroundMark x1="59750" y1="43500" x2="61750" y2="43333"/>
                        <a14:foregroundMark x1="61875" y1="43833" x2="60250" y2="50167"/>
                        <a14:foregroundMark x1="80875" y1="54500" x2="81500" y2="52333"/>
                        <a14:foregroundMark x1="80875" y1="52000" x2="78875" y2="51833"/>
                        <a14:foregroundMark x1="78500" y1="53167" x2="78750" y2="53167"/>
                        <a14:foregroundMark x1="79875" y1="56000" x2="79500" y2="57167"/>
                        <a14:foregroundMark x1="79625" y1="59333" x2="79625" y2="59333"/>
                        <a14:backgroundMark x1="56750" y1="46000" x2="58500" y2="51000"/>
                        <a14:backgroundMark x1="60750" y1="44833" x2="60125" y2="46167"/>
                        <a14:backgroundMark x1="37250" y1="57667" x2="36500" y2="60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972" y="2508913"/>
            <a:ext cx="5780455" cy="43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4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098" y="595765"/>
            <a:ext cx="4087967" cy="525124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Каждый рынок имеет свою «невидимую руку», которая сама по себе является невидимой, поэтому и контролирует рынок аналогичным образом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0" b="100000" l="0" r="100000">
                        <a14:foregroundMark x1="50250" y1="55767" x2="44000" y2="99881"/>
                        <a14:foregroundMark x1="35375" y1="70036" x2="43750" y2="63853"/>
                        <a14:foregroundMark x1="57375" y1="55529" x2="68875" y2="60166"/>
                        <a14:foregroundMark x1="76500" y1="37574" x2="80250" y2="46136"/>
                        <a14:foregroundMark x1="45625" y1="28537" x2="62250" y2="40428"/>
                        <a14:foregroundMark x1="50000" y1="41974" x2="61000" y2="43044"/>
                        <a14:foregroundMark x1="71625" y1="13793" x2="75125" y2="23306"/>
                        <a14:foregroundMark x1="87375" y1="21998" x2="86000" y2="31153"/>
                        <a14:foregroundMark x1="35625" y1="17598" x2="42375" y2="20452"/>
                        <a14:foregroundMark x1="25500" y1="36623" x2="40000" y2="36029"/>
                        <a14:foregroundMark x1="14000" y1="22354" x2="23375" y2="26754"/>
                        <a14:foregroundMark x1="9375" y1="49584" x2="22250" y2="45422"/>
                        <a14:foregroundMark x1="31000" y1="52081" x2="30375" y2="48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0648" y="2114454"/>
            <a:ext cx="3850783" cy="40481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23715" b="1777"/>
          <a:stretch/>
        </p:blipFill>
        <p:spPr>
          <a:xfrm>
            <a:off x="5595802" y="695459"/>
            <a:ext cx="4836086" cy="16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 smtClean="0"/>
              <a:t>У руки есть свои принципы, которых она придерживается:</a:t>
            </a:r>
            <a:endParaRPr lang="ru-RU" sz="4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b="52815"/>
          <a:stretch/>
        </p:blipFill>
        <p:spPr>
          <a:xfrm>
            <a:off x="829539" y="2597426"/>
            <a:ext cx="5122111" cy="25841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51" y="2597426"/>
            <a:ext cx="3445565" cy="34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3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0112" y="797151"/>
            <a:ext cx="4416287" cy="5280991"/>
          </a:xfrm>
        </p:spPr>
        <p:txBody>
          <a:bodyPr>
            <a:noAutofit/>
          </a:bodyPr>
          <a:lstStyle/>
          <a:p>
            <a:r>
              <a:rPr lang="ru-RU" sz="8000" dirty="0" smtClean="0"/>
              <a:t>1. Она помогает только своим</a:t>
            </a:r>
            <a:endParaRPr lang="ru-RU" sz="8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101" y="797152"/>
            <a:ext cx="5280991" cy="52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094" y="776249"/>
            <a:ext cx="4744793" cy="5341216"/>
          </a:xfrm>
        </p:spPr>
        <p:txBody>
          <a:bodyPr>
            <a:noAutofit/>
          </a:bodyPr>
          <a:lstStyle/>
          <a:p>
            <a:r>
              <a:rPr lang="ru-RU" sz="7200" dirty="0" smtClean="0"/>
              <a:t>2. Она помогает только если помощь нужна</a:t>
            </a:r>
            <a:endParaRPr lang="ru-RU" sz="7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6880"/>
          <a:stretch/>
        </p:blipFill>
        <p:spPr>
          <a:xfrm>
            <a:off x="6033394" y="930758"/>
            <a:ext cx="5235620" cy="51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</TotalTime>
  <Words>178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Garamond</vt:lpstr>
      <vt:lpstr>Натуральные материалы</vt:lpstr>
      <vt:lpstr>Невидимая рука рынка</vt:lpstr>
      <vt:lpstr>Впервые термин «невидимая рука рынка» применил Адам Смит</vt:lpstr>
      <vt:lpstr>Принцип невидимой руки был открыт для того, чтобы объяснить загадочные процессы, происходящие на рынке.</vt:lpstr>
      <vt:lpstr>Поведение продавцов и покупателей могут определять не только их желания, но и  третья сторона</vt:lpstr>
      <vt:lpstr>Рука рынка представляет собой идею, заложенную в основу конкретного рынка</vt:lpstr>
      <vt:lpstr>Каждый рынок имеет свою «невидимую руку», которая сама по себе является невидимой, поэтому и контролирует рынок аналогичным образом</vt:lpstr>
      <vt:lpstr>У руки есть свои принципы, которых она придерживается:</vt:lpstr>
      <vt:lpstr>1. Она помогает только своим</vt:lpstr>
      <vt:lpstr>2. Она помогает только если помощь нужна</vt:lpstr>
      <vt:lpstr>3. Она помогает только если имеет достаточно информации</vt:lpstr>
      <vt:lpstr>«Невидимая рука рынка»  работает настолько автоматически, что большинство людей не задумывается об этом.</vt:lpstr>
      <vt:lpstr>Доступность огромного разнообразия товаров тоже принимается как должное</vt:lpstr>
      <vt:lpstr>Невидимая рука создает порядок, гармонию  и разнообразие</vt:lpstr>
      <vt:lpstr>Процесс идет столь подспудно, что мало кто понимает его суть и лишь немногие воздают ему должное</vt:lpstr>
      <vt:lpstr>Тем не менее, он является решающим для экономического благосостояния общества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Невидимая рука рынка</dc:title>
  <dc:creator>Margarita Karpenko</dc:creator>
  <cp:lastModifiedBy>Margarita Karpenko</cp:lastModifiedBy>
  <cp:revision>7</cp:revision>
  <dcterms:created xsi:type="dcterms:W3CDTF">2020-09-29T18:47:53Z</dcterms:created>
  <dcterms:modified xsi:type="dcterms:W3CDTF">2020-09-29T20:11:02Z</dcterms:modified>
</cp:coreProperties>
</file>